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1"/>
  </p:normalViewPr>
  <p:slideViewPr>
    <p:cSldViewPr snapToGrid="0" snapToObjects="1">
      <p:cViewPr>
        <p:scale>
          <a:sx n="125" d="100"/>
          <a:sy n="125" d="100"/>
        </p:scale>
        <p:origin x="1024" y="-2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0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5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5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8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7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4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1FBB7-EF2F-4D49-9B5D-74325F45E70E}" type="datetimeFigureOut">
              <a:rPr lang="en-US" smtClean="0"/>
              <a:t>2/2/21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24AC-4AB4-9740-B695-BD8D20C9D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A0FDB8-4E06-FD4E-B63F-7E7090965E2C}"/>
              </a:ext>
            </a:extLst>
          </p:cNvPr>
          <p:cNvSpPr txBox="1"/>
          <p:nvPr/>
        </p:nvSpPr>
        <p:spPr>
          <a:xfrm>
            <a:off x="697424" y="3560101"/>
            <a:ext cx="2681206" cy="931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spc="150" dirty="0"/>
              <a:t>GIVE LIFE CHANGING </a:t>
            </a:r>
          </a:p>
          <a:p>
            <a:pPr>
              <a:lnSpc>
                <a:spcPct val="110000"/>
              </a:lnSpc>
            </a:pPr>
            <a:r>
              <a:rPr lang="en-US" sz="1600" b="1" spc="150" dirty="0"/>
              <a:t>OPPORTUNITIES FOR </a:t>
            </a:r>
          </a:p>
          <a:p>
            <a:pPr>
              <a:lnSpc>
                <a:spcPct val="110000"/>
              </a:lnSpc>
            </a:pPr>
            <a:r>
              <a:rPr lang="en-US" b="1" spc="150" dirty="0">
                <a:solidFill>
                  <a:schemeClr val="accent2"/>
                </a:solidFill>
                <a:latin typeface="Times" pitchFamily="2" charset="0"/>
              </a:rPr>
              <a:t>GREAT FUTURES!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AA407-17E3-5547-A4C9-6FE5FDABF7AD}"/>
              </a:ext>
            </a:extLst>
          </p:cNvPr>
          <p:cNvSpPr txBox="1"/>
          <p:nvPr/>
        </p:nvSpPr>
        <p:spPr>
          <a:xfrm>
            <a:off x="697424" y="4560898"/>
            <a:ext cx="2787456" cy="410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50" b="1" spc="100" dirty="0">
                <a:solidFill>
                  <a:schemeClr val="accent2"/>
                </a:solidFill>
                <a:latin typeface="Times" pitchFamily="2" charset="0"/>
              </a:rPr>
              <a:t>SUPPORT YOUR COMMUNITY!</a:t>
            </a:r>
          </a:p>
          <a:p>
            <a:pPr>
              <a:lnSpc>
                <a:spcPct val="125000"/>
              </a:lnSpc>
            </a:pPr>
            <a:r>
              <a:rPr lang="en-US" sz="1050" dirty="0"/>
              <a:t>Join  &lt;insert charity name&gt; in our pursuit to &lt;mission/impact statement&gt; by donating today. With your donation, you’ll support &lt;insert charity name&gt; in our ability to service our local &lt;insert city name&gt; community and stop &lt;insert prevention/service need&gt; in its tracks.</a:t>
            </a:r>
          </a:p>
          <a:p>
            <a:endParaRPr lang="en-US" sz="1050" dirty="0"/>
          </a:p>
          <a:p>
            <a:pPr>
              <a:lnSpc>
                <a:spcPct val="125000"/>
              </a:lnSpc>
            </a:pPr>
            <a:r>
              <a:rPr lang="en-US" sz="1050" b="1" spc="100" dirty="0">
                <a:solidFill>
                  <a:schemeClr val="accent2"/>
                </a:solidFill>
                <a:latin typeface="Times" pitchFamily="2" charset="0"/>
              </a:rPr>
              <a:t>YOUR DOLLARS MAKE A DIFFERENCE</a:t>
            </a:r>
          </a:p>
          <a:p>
            <a:pPr>
              <a:lnSpc>
                <a:spcPct val="125000"/>
              </a:lnSpc>
            </a:pPr>
            <a:r>
              <a:rPr lang="en-US" sz="1050" dirty="0"/>
              <a:t>Every dollar donated goes directly into our programs and service to make &lt;insert city name/service area&gt; a safer, healthier community. Each level below provides </a:t>
            </a:r>
            <a:br>
              <a:rPr lang="en-US" sz="1050" dirty="0"/>
            </a:br>
            <a:r>
              <a:rPr lang="en-US" sz="1050" dirty="0"/>
              <a:t>&lt;insert charity name&gt; the ability to make a </a:t>
            </a:r>
            <a:br>
              <a:rPr lang="en-US" sz="1050" dirty="0"/>
            </a:br>
            <a:r>
              <a:rPr lang="en-US" sz="1050" dirty="0"/>
              <a:t>meaningful impact.</a:t>
            </a:r>
          </a:p>
          <a:p>
            <a:endParaRPr lang="en-US" sz="1050" dirty="0"/>
          </a:p>
          <a:p>
            <a:pPr>
              <a:lnSpc>
                <a:spcPct val="125000"/>
              </a:lnSpc>
            </a:pPr>
            <a:r>
              <a:rPr lang="en-US" sz="1050" b="1" spc="100" dirty="0">
                <a:solidFill>
                  <a:schemeClr val="accent2"/>
                </a:solidFill>
                <a:latin typeface="Times" pitchFamily="2" charset="0"/>
              </a:rPr>
              <a:t>MAKE AN IMPACT IN OUR COMMUNITY TO SUPPORT…</a:t>
            </a:r>
          </a:p>
          <a:p>
            <a:pPr>
              <a:lnSpc>
                <a:spcPct val="125000"/>
              </a:lnSpc>
            </a:pPr>
            <a:r>
              <a:rPr lang="en-US" sz="1050" dirty="0"/>
              <a:t>&lt;insert your key demographics&gt;.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F75BDA-1233-D34A-A82D-716FB542E1D3}"/>
              </a:ext>
            </a:extLst>
          </p:cNvPr>
          <p:cNvSpPr txBox="1"/>
          <p:nvPr/>
        </p:nvSpPr>
        <p:spPr>
          <a:xfrm>
            <a:off x="3587424" y="3589406"/>
            <a:ext cx="3520183" cy="5104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b="1" spc="100" dirty="0">
                <a:solidFill>
                  <a:schemeClr val="accent2"/>
                </a:solidFill>
                <a:latin typeface="Times" pitchFamily="2" charset="0"/>
              </a:rPr>
              <a:t>DONATION LEVEL SUGGESTIONS:</a:t>
            </a:r>
          </a:p>
          <a:p>
            <a:pPr>
              <a:lnSpc>
                <a:spcPct val="110000"/>
              </a:lnSpc>
            </a:pPr>
            <a:r>
              <a:rPr lang="en-US" sz="1050" b="1" dirty="0"/>
              <a:t>$25 </a:t>
            </a:r>
            <a:r>
              <a:rPr lang="en-US" sz="1050" dirty="0"/>
              <a:t>– Two children’s books that inspire a love a reading and enhanced literacy skills</a:t>
            </a:r>
          </a:p>
          <a:p>
            <a:r>
              <a:rPr lang="en-US" sz="1050" dirty="0"/>
              <a:t> </a:t>
            </a:r>
          </a:p>
          <a:p>
            <a:pPr>
              <a:lnSpc>
                <a:spcPct val="110000"/>
              </a:lnSpc>
            </a:pPr>
            <a:r>
              <a:rPr lang="en-US" sz="1050" b="1" dirty="0"/>
              <a:t>$50 </a:t>
            </a:r>
            <a:r>
              <a:rPr lang="en-US" sz="1050" dirty="0"/>
              <a:t>– A gas card that allows a patient the ability to travel to and from dialysis appointments</a:t>
            </a:r>
          </a:p>
          <a:p>
            <a:r>
              <a:rPr lang="en-US" sz="1050" dirty="0"/>
              <a:t> </a:t>
            </a:r>
          </a:p>
          <a:p>
            <a:pPr>
              <a:lnSpc>
                <a:spcPct val="110000"/>
              </a:lnSpc>
            </a:pPr>
            <a:r>
              <a:rPr lang="en-US" sz="1050" b="1" dirty="0"/>
              <a:t>$100 </a:t>
            </a:r>
            <a:r>
              <a:rPr lang="en-US" sz="1050" dirty="0"/>
              <a:t>– Safe and monitored childcare in house for two children while their mother is in a counseling appointment</a:t>
            </a:r>
          </a:p>
          <a:p>
            <a:r>
              <a:rPr lang="en-US" sz="1050" dirty="0"/>
              <a:t> </a:t>
            </a:r>
          </a:p>
          <a:p>
            <a:pPr>
              <a:lnSpc>
                <a:spcPct val="110000"/>
              </a:lnSpc>
            </a:pPr>
            <a:r>
              <a:rPr lang="en-US" sz="1050" b="1" dirty="0"/>
              <a:t>$250 </a:t>
            </a:r>
            <a:r>
              <a:rPr lang="en-US" sz="1050" dirty="0"/>
              <a:t>– 10 sets of new linens for our hospice patients’ beds</a:t>
            </a:r>
          </a:p>
          <a:p>
            <a:r>
              <a:rPr lang="en-US" sz="1050" dirty="0"/>
              <a:t> </a:t>
            </a:r>
          </a:p>
          <a:p>
            <a:pPr>
              <a:lnSpc>
                <a:spcPct val="110000"/>
              </a:lnSpc>
            </a:pPr>
            <a:r>
              <a:rPr lang="en-US" sz="1050" b="1" dirty="0"/>
              <a:t>$500 </a:t>
            </a:r>
            <a:r>
              <a:rPr lang="en-US" sz="1050" dirty="0"/>
              <a:t>– Covers one month’s payments on our safe ride service’s van to transport elderly adults on errands and to doctor’s appointments</a:t>
            </a:r>
          </a:p>
          <a:p>
            <a:r>
              <a:rPr lang="en-US" sz="1050" dirty="0"/>
              <a:t> </a:t>
            </a:r>
          </a:p>
          <a:p>
            <a:pPr>
              <a:lnSpc>
                <a:spcPct val="110000"/>
              </a:lnSpc>
            </a:pPr>
            <a:r>
              <a:rPr lang="en-US" sz="1050" b="1" dirty="0"/>
              <a:t>$1,000 </a:t>
            </a:r>
            <a:r>
              <a:rPr lang="en-US" sz="1050" dirty="0"/>
              <a:t>– A new motorized wheelchair to give our patients back their mobility and independence</a:t>
            </a:r>
          </a:p>
          <a:p>
            <a:r>
              <a:rPr lang="en-US" sz="1050" dirty="0"/>
              <a:t> </a:t>
            </a:r>
          </a:p>
          <a:p>
            <a:pPr>
              <a:lnSpc>
                <a:spcPct val="110000"/>
              </a:lnSpc>
            </a:pPr>
            <a:r>
              <a:rPr lang="en-US" sz="1050" b="1" dirty="0"/>
              <a:t>$2,500 </a:t>
            </a:r>
            <a:r>
              <a:rPr lang="en-US" sz="1050" dirty="0"/>
              <a:t>– A new hospital bed for patients to use in their homes or in part of our hospice facility</a:t>
            </a:r>
          </a:p>
          <a:p>
            <a:r>
              <a:rPr lang="en-US" sz="1050" dirty="0"/>
              <a:t> </a:t>
            </a:r>
          </a:p>
          <a:p>
            <a:pPr>
              <a:lnSpc>
                <a:spcPct val="110000"/>
              </a:lnSpc>
            </a:pPr>
            <a:r>
              <a:rPr lang="en-US" sz="1050" b="1" dirty="0"/>
              <a:t>$5,000 </a:t>
            </a:r>
            <a:r>
              <a:rPr lang="en-US" sz="1050" dirty="0"/>
              <a:t>– Covers our building’s utilities and rent for one month so we may continue to provide community workshops for children, teens, and elderly adults</a:t>
            </a:r>
          </a:p>
          <a:p>
            <a:pPr>
              <a:lnSpc>
                <a:spcPct val="110000"/>
              </a:lnSpc>
            </a:pPr>
            <a:endParaRPr lang="en-US" sz="1050" dirty="0"/>
          </a:p>
          <a:p>
            <a:pPr>
              <a:lnSpc>
                <a:spcPct val="110000"/>
              </a:lnSpc>
            </a:pPr>
            <a:r>
              <a:rPr lang="en-US" sz="1050" b="1" spc="100" dirty="0">
                <a:solidFill>
                  <a:schemeClr val="accent2"/>
                </a:solidFill>
                <a:latin typeface="Times" pitchFamily="2" charset="0"/>
              </a:rPr>
              <a:t>WHERE DO I DONATE?</a:t>
            </a:r>
          </a:p>
          <a:p>
            <a:pPr>
              <a:lnSpc>
                <a:spcPct val="110000"/>
              </a:lnSpc>
            </a:pPr>
            <a:r>
              <a:rPr lang="en-US" sz="1050" dirty="0"/>
              <a:t>Visit our website at: &lt;insert web address&gt;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4D8677-3622-C54A-B399-DBBB204BC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8"/>
          <a:stretch/>
        </p:blipFill>
        <p:spPr>
          <a:xfrm>
            <a:off x="1976033" y="0"/>
            <a:ext cx="1919206" cy="3200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419BE2-F193-D740-8DC1-C9C69C3C4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1" t="27123" r="32873" b="2450"/>
          <a:stretch/>
        </p:blipFill>
        <p:spPr>
          <a:xfrm>
            <a:off x="5925512" y="0"/>
            <a:ext cx="1916260" cy="320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887D2B-E0E1-B14F-A23E-D49A0D762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90" r="1937"/>
          <a:stretch/>
        </p:blipFill>
        <p:spPr>
          <a:xfrm>
            <a:off x="0" y="0"/>
            <a:ext cx="1921791" cy="3200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2112BC-E336-7C4B-BC45-17EC46F515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7" r="4980"/>
          <a:stretch/>
        </p:blipFill>
        <p:spPr>
          <a:xfrm>
            <a:off x="3949481" y="0"/>
            <a:ext cx="1921789" cy="3200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4196BD5-C5C2-994A-9497-9AD9E9294AED}"/>
              </a:ext>
            </a:extLst>
          </p:cNvPr>
          <p:cNvSpPr txBox="1"/>
          <p:nvPr/>
        </p:nvSpPr>
        <p:spPr>
          <a:xfrm>
            <a:off x="682871" y="9570011"/>
            <a:ext cx="6424736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 </a:t>
            </a:r>
            <a:r>
              <a:rPr lang="en-US" sz="1050" dirty="0"/>
              <a:t>CONTACT US! &lt;Contact Name&gt; &lt;Email Address&gt; &lt;Phone Number&gt;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8AE9BF-B8A0-754D-A4C7-DA467EFA7A0E}"/>
              </a:ext>
            </a:extLst>
          </p:cNvPr>
          <p:cNvGrpSpPr/>
          <p:nvPr/>
        </p:nvGrpSpPr>
        <p:grpSpPr>
          <a:xfrm>
            <a:off x="3322578" y="8752877"/>
            <a:ext cx="1145321" cy="601957"/>
            <a:chOff x="3322578" y="8783357"/>
            <a:chExt cx="1145321" cy="60195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DC5DE14-C97F-2B45-AB30-A276ED528CDA}"/>
                </a:ext>
              </a:extLst>
            </p:cNvPr>
            <p:cNvGrpSpPr/>
            <p:nvPr/>
          </p:nvGrpSpPr>
          <p:grpSpPr>
            <a:xfrm>
              <a:off x="3322578" y="8783357"/>
              <a:ext cx="1145321" cy="601957"/>
              <a:chOff x="3169920" y="8755357"/>
              <a:chExt cx="1145321" cy="601957"/>
            </a:xfrm>
          </p:grpSpPr>
          <p:sp>
            <p:nvSpPr>
              <p:cNvPr id="24" name="Right Bracket 23">
                <a:extLst>
                  <a:ext uri="{FF2B5EF4-FFF2-40B4-BE49-F238E27FC236}">
                    <a16:creationId xmlns:a16="http://schemas.microsoft.com/office/drawing/2014/main" id="{9E2658B6-4343-A64A-A599-D0EC8962FE3F}"/>
                  </a:ext>
                </a:extLst>
              </p:cNvPr>
              <p:cNvSpPr/>
              <p:nvPr/>
            </p:nvSpPr>
            <p:spPr>
              <a:xfrm>
                <a:off x="4185920" y="8755357"/>
                <a:ext cx="129321" cy="599440"/>
              </a:xfrm>
              <a:prstGeom prst="rightBracke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ight Bracket 24">
                <a:extLst>
                  <a:ext uri="{FF2B5EF4-FFF2-40B4-BE49-F238E27FC236}">
                    <a16:creationId xmlns:a16="http://schemas.microsoft.com/office/drawing/2014/main" id="{2EE3F57C-C994-B04F-837E-C2F7D7B07114}"/>
                  </a:ext>
                </a:extLst>
              </p:cNvPr>
              <p:cNvSpPr/>
              <p:nvPr/>
            </p:nvSpPr>
            <p:spPr>
              <a:xfrm rot="10800000">
                <a:off x="3169920" y="8757874"/>
                <a:ext cx="129321" cy="599440"/>
              </a:xfrm>
              <a:prstGeom prst="rightBracke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54FC44-AFE9-4A45-A78E-07C7C2A08E13}"/>
                </a:ext>
              </a:extLst>
            </p:cNvPr>
            <p:cNvSpPr txBox="1"/>
            <p:nvPr/>
          </p:nvSpPr>
          <p:spPr>
            <a:xfrm>
              <a:off x="3484880" y="8902182"/>
              <a:ext cx="85344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spc="3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INSERT 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62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335</Words>
  <Application>Microsoft Macintosh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2021-02-02T19:17:35Z</dcterms:created>
  <dcterms:modified xsi:type="dcterms:W3CDTF">2021-02-02T20:03:07Z</dcterms:modified>
</cp:coreProperties>
</file>